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8" r:id="rId3"/>
    <p:sldId id="266" r:id="rId4"/>
    <p:sldId id="264" r:id="rId5"/>
    <p:sldId id="268" r:id="rId6"/>
    <p:sldId id="265" r:id="rId7"/>
    <p:sldId id="260" r:id="rId8"/>
    <p:sldId id="269" r:id="rId9"/>
    <p:sldId id="267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609" autoAdjust="0"/>
  </p:normalViewPr>
  <p:slideViewPr>
    <p:cSldViewPr>
      <p:cViewPr varScale="1">
        <p:scale>
          <a:sx n="51" d="100"/>
          <a:sy n="51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5395D-C4B3-4CED-93D6-D596E17E56EF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1CDFC-2E5F-42EE-B4FF-D5BD6A941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8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[1 min] Quick introduction to</a:t>
            </a:r>
            <a:r>
              <a:rPr lang="en-GB" baseline="0" dirty="0" smtClean="0"/>
              <a:t> me: three hats, British Army, </a:t>
            </a:r>
            <a:r>
              <a:rPr lang="en-GB" baseline="0" dirty="0" err="1" smtClean="0"/>
              <a:t>Cranfield</a:t>
            </a:r>
            <a:r>
              <a:rPr lang="en-GB" baseline="0" dirty="0" smtClean="0"/>
              <a:t> (Defence Academy) researcher, Capgemini analytics</a:t>
            </a:r>
          </a:p>
          <a:p>
            <a:endParaRPr lang="en-GB" baseline="0" dirty="0" smtClean="0"/>
          </a:p>
          <a:p>
            <a:r>
              <a:rPr lang="en-GB" baseline="0" dirty="0" smtClean="0"/>
              <a:t>PAUSE</a:t>
            </a:r>
          </a:p>
          <a:p>
            <a:endParaRPr lang="en-GB" baseline="0" dirty="0" smtClean="0"/>
          </a:p>
          <a:p>
            <a:r>
              <a:rPr lang="en-GB" baseline="0" dirty="0" smtClean="0"/>
              <a:t>My research topic is in </a:t>
            </a:r>
            <a:r>
              <a:rPr lang="en-GB" baseline="0" dirty="0" err="1" smtClean="0"/>
              <a:t>distrubuting</a:t>
            </a:r>
            <a:r>
              <a:rPr lang="en-GB" baseline="0" dirty="0" smtClean="0"/>
              <a:t> knowledge across poorly connected communities (in order to support decision making). </a:t>
            </a:r>
            <a:r>
              <a:rPr lang="en-GB" b="1" i="1" baseline="0" dirty="0" smtClean="0"/>
              <a:t>Tactical operations </a:t>
            </a:r>
            <a:r>
              <a:rPr lang="en-GB" b="0" i="1" baseline="0" dirty="0" smtClean="0"/>
              <a:t> - forward of the company. </a:t>
            </a:r>
            <a:r>
              <a:rPr lang="en-GB" b="0" i="0" baseline="0" dirty="0" smtClean="0"/>
              <a:t> </a:t>
            </a:r>
            <a:r>
              <a:rPr lang="en-GB" baseline="0" dirty="0" err="1" smtClean="0"/>
              <a:t>Cranfield</a:t>
            </a:r>
            <a:r>
              <a:rPr lang="en-GB" baseline="0" dirty="0" smtClean="0"/>
              <a:t> PhD, British Army as a test bed, Capgemini for the pay (and BI)</a:t>
            </a:r>
          </a:p>
          <a:p>
            <a:endParaRPr lang="en-GB" baseline="0" dirty="0" smtClean="0"/>
          </a:p>
          <a:p>
            <a:r>
              <a:rPr lang="en-GB" baseline="0" dirty="0" smtClean="0"/>
              <a:t>PAUSE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Introduce a problem, a real specific problem that generalises, some ideal solutions, some problems with them, and things we might do in training and simulation to help people reduce its effect and frequency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PAUSE</a:t>
            </a:r>
          </a:p>
          <a:p>
            <a:endParaRPr lang="en-GB" baseline="0" dirty="0" smtClean="0"/>
          </a:p>
          <a:p>
            <a:r>
              <a:rPr lang="en-GB" baseline="0" dirty="0" smtClean="0"/>
              <a:t>Training and simulation </a:t>
            </a:r>
            <a:r>
              <a:rPr lang="en-GB" i="1" baseline="0" dirty="0" smtClean="0"/>
              <a:t>in order to </a:t>
            </a:r>
            <a:r>
              <a:rPr lang="en-GB" i="0" baseline="0" dirty="0" smtClean="0"/>
              <a:t>assess information/support decisions </a:t>
            </a:r>
            <a:r>
              <a:rPr lang="en-GB" i="1" baseline="0" dirty="0" smtClean="0"/>
              <a:t>in order </a:t>
            </a:r>
            <a:r>
              <a:rPr lang="en-GB" i="0" baseline="0" dirty="0" smtClean="0"/>
              <a:t>to improve outcomes (for a dodgy meaning of improve) and feedback/</a:t>
            </a:r>
          </a:p>
          <a:p>
            <a:endParaRPr lang="en-GB" i="0" baseline="0" dirty="0" smtClean="0"/>
          </a:p>
          <a:p>
            <a:endParaRPr lang="en-GB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7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</a:t>
            </a:r>
            <a:r>
              <a:rPr lang="en-GB" baseline="0" dirty="0" smtClean="0"/>
              <a:t>raining and simulation for these situations, requires a situation picture that is: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Cluttered</a:t>
            </a:r>
          </a:p>
          <a:p>
            <a:r>
              <a:rPr lang="en-GB" dirty="0" smtClean="0"/>
              <a:t>Incomplete</a:t>
            </a:r>
          </a:p>
          <a:p>
            <a:r>
              <a:rPr lang="en-GB" dirty="0" smtClean="0"/>
              <a:t>Unreliable</a:t>
            </a:r>
          </a:p>
          <a:p>
            <a:endParaRPr lang="en-GB" dirty="0" smtClean="0"/>
          </a:p>
          <a:p>
            <a:r>
              <a:rPr lang="en-GB" dirty="0" smtClean="0"/>
              <a:t>Clutter: many</a:t>
            </a:r>
            <a:r>
              <a:rPr lang="en-GB" baseline="0" dirty="0" smtClean="0"/>
              <a:t> other events and items with similar characteristics. Camouflage </a:t>
            </a:r>
            <a:r>
              <a:rPr lang="en-GB" baseline="0" dirty="0" smtClean="0">
                <a:sym typeface="Wingdings" pitchFamily="2" charset="2"/>
              </a:rPr>
              <a:t> phone calls, sightings, reports. ‘Normalised’ events – </a:t>
            </a:r>
            <a:r>
              <a:rPr lang="en-GB" baseline="0" dirty="0" err="1" smtClean="0">
                <a:sym typeface="Wingdings" pitchFamily="2" charset="2"/>
              </a:rPr>
              <a:t>eg</a:t>
            </a:r>
            <a:r>
              <a:rPr lang="en-GB" baseline="0" dirty="0" smtClean="0">
                <a:sym typeface="Wingdings" pitchFamily="2" charset="2"/>
              </a:rPr>
              <a:t> rocks being thrown then grenades. Not seeing the wood for the trees. </a:t>
            </a:r>
            <a:r>
              <a:rPr lang="en-GB" i="1" baseline="0" dirty="0" smtClean="0">
                <a:sym typeface="Wingdings" pitchFamily="2" charset="2"/>
              </a:rPr>
              <a:t>Busy</a:t>
            </a:r>
          </a:p>
          <a:p>
            <a:endParaRPr lang="en-GB" baseline="0" dirty="0" smtClean="0">
              <a:sym typeface="Wingdings" pitchFamily="2" charset="2"/>
            </a:endParaRPr>
          </a:p>
          <a:p>
            <a:r>
              <a:rPr lang="en-GB" dirty="0" smtClean="0"/>
              <a:t>Incompleteness: Partial</a:t>
            </a:r>
            <a:r>
              <a:rPr lang="en-GB" baseline="0" dirty="0" smtClean="0"/>
              <a:t> reports. Difficult radio </a:t>
            </a:r>
            <a:r>
              <a:rPr lang="en-GB" baseline="0" dirty="0" err="1" smtClean="0"/>
              <a:t>comms</a:t>
            </a:r>
            <a:r>
              <a:rPr lang="en-GB" baseline="0" dirty="0" smtClean="0"/>
              <a:t>. Ambiguous directions/locations.</a:t>
            </a:r>
          </a:p>
          <a:p>
            <a:endParaRPr lang="en-GB" dirty="0" smtClean="0"/>
          </a:p>
          <a:p>
            <a:r>
              <a:rPr lang="en-GB" dirty="0" smtClean="0"/>
              <a:t>Unreliable: false cues. Lies. Misinterpretations – mistranslations.. Chinese</a:t>
            </a:r>
            <a:r>
              <a:rPr lang="en-GB" baseline="0" dirty="0" smtClean="0"/>
              <a:t> whispers. 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More than simple easy-to-follow </a:t>
            </a:r>
          </a:p>
          <a:p>
            <a:endParaRPr lang="en-GB" baseline="0" dirty="0" smtClean="0"/>
          </a:p>
          <a:p>
            <a:r>
              <a:rPr lang="en-GB" baseline="0" dirty="0" smtClean="0">
                <a:sym typeface="Wingdings" pitchFamily="2" charset="2"/>
              </a:rPr>
              <a:t> Developing drills &amp; skills to understand the situation, but also exploit it. Act ahead of other actors. Surprise rather than be surprised.</a:t>
            </a:r>
          </a:p>
          <a:p>
            <a:endParaRPr lang="en-GB" baseline="0" dirty="0" smtClean="0">
              <a:sym typeface="Wingdings" pitchFamily="2" charset="2"/>
            </a:endParaRPr>
          </a:p>
          <a:p>
            <a:r>
              <a:rPr lang="en-GB" baseline="0" dirty="0" smtClean="0">
                <a:sym typeface="Wingdings" pitchFamily="2" charset="2"/>
              </a:rPr>
              <a:t> Slider – early stages </a:t>
            </a:r>
            <a:r>
              <a:rPr lang="en-GB" baseline="0" dirty="0" err="1" smtClean="0">
                <a:sym typeface="Wingdings" pitchFamily="2" charset="2"/>
              </a:rPr>
              <a:t>vs</a:t>
            </a:r>
            <a:r>
              <a:rPr lang="en-GB" baseline="0" dirty="0" smtClean="0">
                <a:sym typeface="Wingdings" pitchFamily="2" charset="2"/>
              </a:rPr>
              <a:t> later stages. SI units</a:t>
            </a:r>
          </a:p>
          <a:p>
            <a:endParaRPr lang="en-GB" baseline="0" dirty="0" smtClean="0">
              <a:sym typeface="Wingdings" pitchFamily="2" charset="2"/>
            </a:endParaRPr>
          </a:p>
          <a:p>
            <a:endParaRPr lang="en-GB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95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Technical – a pickup with some</a:t>
            </a:r>
            <a:r>
              <a:rPr lang="en-GB" baseline="0" dirty="0" smtClean="0"/>
              <a:t> kind of armament mounted on the back. Not armoured, not expensive, just need a welding shop and enough know-how not to have it collapse under the recoil, if </a:t>
            </a:r>
            <a:r>
              <a:rPr lang="en-GB" baseline="0" dirty="0" smtClean="0"/>
              <a:t>any…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7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Lighter version..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 aside: The </a:t>
            </a:r>
            <a:r>
              <a:rPr lang="en-GB" baseline="0" dirty="0" err="1" smtClean="0"/>
              <a:t>Toyoto</a:t>
            </a:r>
            <a:r>
              <a:rPr lang="en-GB" baseline="0" dirty="0" smtClean="0"/>
              <a:t> Horde (Clive Owen): cheap, fast. If you want to take over the world, </a:t>
            </a:r>
            <a:r>
              <a:rPr lang="en-GB" baseline="0" dirty="0" smtClean="0"/>
              <a:t>a reasonably </a:t>
            </a:r>
            <a:r>
              <a:rPr lang="en-GB" baseline="0" dirty="0" smtClean="0"/>
              <a:t>cheap way of assembling the hardware is </a:t>
            </a:r>
            <a:r>
              <a:rPr lang="en-GB" baseline="0" dirty="0" smtClean="0"/>
              <a:t>a </a:t>
            </a:r>
            <a:r>
              <a:rPr lang="en-GB" baseline="0" dirty="0" smtClean="0"/>
              <a:t>few hundred </a:t>
            </a:r>
            <a:r>
              <a:rPr lang="en-GB" baseline="0" dirty="0" err="1" smtClean="0"/>
              <a:t>toyota</a:t>
            </a:r>
            <a:r>
              <a:rPr lang="en-GB" baseline="0" dirty="0" smtClean="0"/>
              <a:t> pickups with missiles, rockets, and bullet launchers. You will still </a:t>
            </a:r>
            <a:r>
              <a:rPr lang="en-GB" baseline="0" dirty="0" smtClean="0"/>
              <a:t>need a </a:t>
            </a:r>
            <a:r>
              <a:rPr lang="en-GB" baseline="0" dirty="0" smtClean="0"/>
              <a:t>natty tailor for your uniforms.</a:t>
            </a:r>
          </a:p>
          <a:p>
            <a:endParaRPr lang="en-GB" baseline="0" dirty="0" smtClean="0"/>
          </a:p>
          <a:p>
            <a:r>
              <a:rPr lang="en-GB" i="0" baseline="0" dirty="0" smtClean="0"/>
              <a:t>Not to labour </a:t>
            </a:r>
            <a:r>
              <a:rPr lang="en-GB" i="0" baseline="0" dirty="0" smtClean="0"/>
              <a:t>it; a </a:t>
            </a:r>
            <a:r>
              <a:rPr lang="en-GB" i="0" baseline="0" dirty="0" smtClean="0"/>
              <a:t>force like this does not last long in open ground against modern combined force army, but it is a combined </a:t>
            </a:r>
            <a:r>
              <a:rPr lang="en-GB" i="1" baseline="0" dirty="0" smtClean="0"/>
              <a:t>complex</a:t>
            </a:r>
            <a:r>
              <a:rPr lang="en-GB" i="0" baseline="0" dirty="0" smtClean="0"/>
              <a:t> force with high mobility, </a:t>
            </a:r>
            <a:r>
              <a:rPr lang="en-GB" i="0" baseline="0" dirty="0" smtClean="0"/>
              <a:t>easily crossing </a:t>
            </a:r>
            <a:r>
              <a:rPr lang="en-GB" i="0" baseline="0" dirty="0" smtClean="0"/>
              <a:t>AOR/AOI boundaries, creating surprise. Cheap, disguised, fast, and (possibly) limited by weaponry rather than armour.</a:t>
            </a:r>
          </a:p>
          <a:p>
            <a:endParaRPr lang="en-GB" i="0" baseline="0" dirty="0" smtClean="0"/>
          </a:p>
          <a:p>
            <a:r>
              <a:rPr lang="en-GB" baseline="0" dirty="0" smtClean="0"/>
              <a:t>What might not be a technical – </a:t>
            </a:r>
            <a:r>
              <a:rPr lang="en-GB" i="1" baseline="0" dirty="0" smtClean="0"/>
              <a:t>when</a:t>
            </a:r>
            <a:r>
              <a:rPr lang="en-GB" i="0" baseline="0" dirty="0" smtClean="0"/>
              <a:t> it might not be.</a:t>
            </a:r>
          </a:p>
          <a:p>
            <a:endParaRPr lang="en-GB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Bigger versions. </a:t>
            </a:r>
            <a:r>
              <a:rPr lang="en-GB" baseline="0" dirty="0" smtClean="0"/>
              <a:t>Sometimes </a:t>
            </a:r>
            <a:r>
              <a:rPr lang="en-GB" baseline="0" dirty="0" smtClean="0"/>
              <a:t>just a bunch of blokes with </a:t>
            </a:r>
            <a:r>
              <a:rPr lang="en-GB" baseline="0" dirty="0" smtClean="0"/>
              <a:t>small </a:t>
            </a:r>
            <a:r>
              <a:rPr lang="en-GB" baseline="0" dirty="0" smtClean="0"/>
              <a:t>arms in a minibus.</a:t>
            </a:r>
          </a:p>
          <a:p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Variety of shapes and capabilities and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7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Meanwhil</a:t>
            </a:r>
            <a:r>
              <a:rPr lang="en-GB" baseline="0" dirty="0" smtClean="0"/>
              <a:t>e, back at base, a</a:t>
            </a:r>
            <a:r>
              <a:rPr lang="en-GB" dirty="0" smtClean="0"/>
              <a:t>nalysts</a:t>
            </a:r>
            <a:r>
              <a:rPr lang="en-GB" baseline="0" dirty="0" smtClean="0"/>
              <a:t> and most commanders do not see the ground; they rely on reports of what happens.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So let’s consider a set of reports </a:t>
            </a:r>
            <a:r>
              <a:rPr lang="en-GB" baseline="0" dirty="0" smtClean="0"/>
              <a:t>received at HQ of </a:t>
            </a:r>
            <a:r>
              <a:rPr lang="en-GB" baseline="0" dirty="0" smtClean="0"/>
              <a:t>a </a:t>
            </a:r>
            <a:r>
              <a:rPr lang="en-GB" dirty="0" smtClean="0"/>
              <a:t>‘technical’ in the local town. 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What the </a:t>
            </a:r>
            <a:r>
              <a:rPr lang="en-GB" baseline="0" dirty="0" smtClean="0"/>
              <a:t>reports might correspond to: </a:t>
            </a:r>
          </a:p>
          <a:p>
            <a:r>
              <a:rPr lang="en-GB" baseline="0" dirty="0" smtClean="0"/>
              <a:t>	Three reports in your hand. Might be three </a:t>
            </a:r>
            <a:r>
              <a:rPr lang="en-GB" baseline="0" dirty="0" err="1" smtClean="0"/>
              <a:t>technicals</a:t>
            </a:r>
            <a:r>
              <a:rPr lang="en-GB" baseline="0" dirty="0" smtClean="0"/>
              <a:t> in town. </a:t>
            </a:r>
          </a:p>
          <a:p>
            <a:r>
              <a:rPr lang="en-GB" baseline="0" dirty="0" smtClean="0"/>
              <a:t>	</a:t>
            </a:r>
            <a:r>
              <a:rPr lang="en-GB" baseline="0" dirty="0" smtClean="0"/>
              <a:t>[Test audience is awake: “what </a:t>
            </a:r>
            <a:r>
              <a:rPr lang="en-GB" baseline="0" dirty="0" smtClean="0"/>
              <a:t>else</a:t>
            </a:r>
            <a:r>
              <a:rPr lang="en-GB" baseline="0" dirty="0" smtClean="0"/>
              <a:t>?”]</a:t>
            </a:r>
            <a:endParaRPr lang="en-GB" baseline="0" dirty="0" smtClean="0"/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* Several </a:t>
            </a:r>
            <a:r>
              <a:rPr lang="en-GB" baseline="0" dirty="0" err="1" smtClean="0"/>
              <a:t>technicals</a:t>
            </a:r>
            <a:r>
              <a:rPr lang="en-GB" baseline="0" dirty="0" smtClean="0"/>
              <a:t> seen in the town; a significant threat.</a:t>
            </a:r>
          </a:p>
          <a:p>
            <a:r>
              <a:rPr lang="en-GB" baseline="0" dirty="0" smtClean="0"/>
              <a:t> * One </a:t>
            </a:r>
            <a:r>
              <a:rPr lang="en-GB" baseline="0" dirty="0" smtClean="0"/>
              <a:t>technical seen several times; confirming. Smaller threat, but confirmed.</a:t>
            </a:r>
          </a:p>
          <a:p>
            <a:r>
              <a:rPr lang="en-GB" baseline="0" dirty="0" smtClean="0"/>
              <a:t> * One </a:t>
            </a:r>
            <a:r>
              <a:rPr lang="en-GB" baseline="0" dirty="0" smtClean="0"/>
              <a:t>technical seen once and reported several times (civilian, local national forces, our own liaison officer, reported to a patrol, reported at the gate, etc)  - known as data incest. Good data sex should avoid incest. </a:t>
            </a:r>
          </a:p>
          <a:p>
            <a:r>
              <a:rPr lang="en-GB" baseline="0" dirty="0" smtClean="0"/>
              <a:t> * No </a:t>
            </a:r>
            <a:r>
              <a:rPr lang="en-GB" baseline="0" dirty="0" smtClean="0"/>
              <a:t>technical – a pickup with some pipes</a:t>
            </a:r>
          </a:p>
          <a:p>
            <a:r>
              <a:rPr lang="en-GB" baseline="0" dirty="0" smtClean="0"/>
              <a:t> * Something </a:t>
            </a:r>
            <a:r>
              <a:rPr lang="en-GB" baseline="0" dirty="0" smtClean="0"/>
              <a:t>else – things we don’t know we don’t know.</a:t>
            </a:r>
          </a:p>
          <a:p>
            <a:endParaRPr lang="en-GB" baseline="0" dirty="0" smtClean="0"/>
          </a:p>
          <a:p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7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[10 </a:t>
            </a:r>
            <a:r>
              <a:rPr lang="en-GB" dirty="0" err="1" smtClean="0"/>
              <a:t>mins</a:t>
            </a:r>
            <a:r>
              <a:rPr lang="en-GB" dirty="0" smtClean="0"/>
              <a:t>] The ideal ‘mechanical’ solutions,</a:t>
            </a:r>
            <a:r>
              <a:rPr lang="en-GB" baseline="0" dirty="0" smtClean="0"/>
              <a:t> and why they don’t work very well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Provenance is about describing where it came from. Where, when,</a:t>
            </a:r>
            <a:r>
              <a:rPr lang="en-GB" baseline="0" dirty="0" smtClean="0"/>
              <a:t> who saw it, what is it, what is it doing, etc. </a:t>
            </a:r>
          </a:p>
          <a:p>
            <a:r>
              <a:rPr lang="en-GB" baseline="0" dirty="0" smtClean="0"/>
              <a:t>Use forms &amp; drills and mnemonics as checklists, help to avoid missing items. </a:t>
            </a:r>
          </a:p>
          <a:p>
            <a:r>
              <a:rPr lang="en-GB" baseline="0" dirty="0" smtClean="0"/>
              <a:t>But forms distract: filling in distracts from situation awareness, and answering a set of given questions can distract from thinking about what questions *should* be being asked on the spot. 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Marrying up reports </a:t>
            </a:r>
            <a:r>
              <a:rPr lang="en-GB" baseline="0" dirty="0" smtClean="0"/>
              <a:t>(</a:t>
            </a:r>
            <a:r>
              <a:rPr lang="en-GB" b="1" baseline="0" dirty="0" smtClean="0"/>
              <a:t>data fusion)</a:t>
            </a:r>
            <a:r>
              <a:rPr lang="en-GB" baseline="0" dirty="0" smtClean="0">
                <a:sym typeface="Wingdings" pitchFamily="2" charset="2"/>
              </a:rPr>
              <a:t> </a:t>
            </a:r>
            <a:r>
              <a:rPr lang="en-GB" baseline="0" dirty="0" smtClean="0">
                <a:sym typeface="Wingdings" pitchFamily="2" charset="2"/>
              </a:rPr>
              <a:t>tells us what is the same, what is probably/possibly not the same (different times and locations), and what is not known. The Donald Rumsfeld.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audit trail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Hard to fix it – don’t have control over all the information</a:t>
            </a:r>
            <a:r>
              <a:rPr lang="en-GB" baseline="0" dirty="0" smtClean="0"/>
              <a:t> routes. Aside: Allen Dulles (craft of intelligence) – Russians placing </a:t>
            </a:r>
            <a:r>
              <a:rPr lang="en-GB" baseline="0" dirty="0" err="1" smtClean="0"/>
              <a:t>tidbits</a:t>
            </a:r>
            <a:r>
              <a:rPr lang="en-GB" baseline="0" dirty="0" smtClean="0"/>
              <a:t> in different embassies so that they arrive at the USA as if they were confirming reports, losing provenance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dirty="0" smtClean="0"/>
              <a:t>Even if you have all the information,</a:t>
            </a:r>
            <a:r>
              <a:rPr lang="en-GB" baseline="0" dirty="0" smtClean="0"/>
              <a:t> doesn’t solve it; several reports at different times can still be the same pickup in different places.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baseline="0" dirty="0" smtClean="0"/>
              <a:t>The language of confidence, as well as the language of uncertainty. </a:t>
            </a:r>
            <a:r>
              <a:rPr lang="en-GB" b="1" baseline="0" dirty="0" smtClean="0"/>
              <a:t>Friedman paper</a:t>
            </a:r>
          </a:p>
          <a:p>
            <a:endParaRPr lang="en-GB" baseline="0" dirty="0" smtClean="0"/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1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 not flow: tag and assess and forward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r>
              <a:rPr lang="en-GB" dirty="0" smtClean="0"/>
              <a:t>It gets processed</a:t>
            </a:r>
            <a:r>
              <a:rPr lang="en-GB" baseline="0" dirty="0" smtClean="0"/>
              <a:t> at each thinking node; and it gets garbled and re-formed/shaped at each communication node</a:t>
            </a:r>
          </a:p>
          <a:p>
            <a:endParaRPr lang="en-GB" baseline="0" dirty="0" smtClean="0"/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strong context &amp; background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 appropriately; things that surprise should surprise, things that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‘fit’ should be expected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 rates – how quickly do you need to know, when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you expect to get your next report in, what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Update cycle; looks like a force,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force (rather than bomb remotely) --&gt; it's not, leave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--&gt; update TTPs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Acceptable decision failure rates, update rates.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1CDFC-2E5F-42EE-B4FF-D5BD6A941AE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0F0B7A-FF06-4E85-A6DF-E7F5F02FD1D8}" type="datetimeFigureOut">
              <a:rPr lang="en-GB" smtClean="0"/>
              <a:pPr/>
              <a:t>22/04/2014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F51FB7-CC97-4745-B857-10278C0ED4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5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Why are they shooting at my Pickup?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280920" cy="62292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Confidence and clutter in the battlefield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59632" y="3933056"/>
            <a:ext cx="662473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Martin Hill</a:t>
            </a:r>
          </a:p>
          <a:p>
            <a:r>
              <a:rPr lang="en-GB" sz="2200" dirty="0" smtClean="0"/>
              <a:t>British Army, </a:t>
            </a:r>
            <a:r>
              <a:rPr lang="en-GB" sz="2200" dirty="0" err="1" smtClean="0"/>
              <a:t>Cranfield</a:t>
            </a:r>
            <a:r>
              <a:rPr lang="en-GB" sz="2200" dirty="0" smtClean="0"/>
              <a:t> (Defence Academy), Capgemini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235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600" dirty="0" smtClean="0"/>
              <a:t>Dirty Data: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Cluttered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Incomplete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dirty="0" smtClean="0"/>
              <a:t>Unreliable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buNone/>
            </a:pPr>
            <a:r>
              <a:rPr lang="en-GB" sz="3500" dirty="0" smtClean="0"/>
              <a:t>Drills &amp; Skills </a:t>
            </a:r>
            <a:r>
              <a:rPr lang="en-GB" sz="3500" dirty="0" smtClean="0">
                <a:sym typeface="Wingdings" pitchFamily="2" charset="2"/>
              </a:rPr>
              <a:t> Understand  Exploit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&amp; Simulation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96136" y="1052736"/>
            <a:ext cx="3347864" cy="3960440"/>
            <a:chOff x="6300192" y="1412776"/>
            <a:chExt cx="2614984" cy="31586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1484784"/>
              <a:ext cx="876672" cy="3086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986443" y="1412776"/>
              <a:ext cx="1450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Neat &amp; Tidy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86443" y="2492896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Miss </a:t>
              </a:r>
              <a:r>
                <a:rPr lang="en-GB" dirty="0" err="1" smtClean="0">
                  <a:latin typeface="Arial" pitchFamily="34" charset="0"/>
                  <a:cs typeface="Arial" pitchFamily="34" charset="0"/>
                </a:rPr>
                <a:t>Marple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6443" y="3284984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Sherlock Holmes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86443" y="1988840"/>
              <a:ext cx="1125879" cy="294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Scooby Doo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86443" y="3645024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Sam Spade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86443" y="414908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Impossible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7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Fusion ambiguity is likely...</a:t>
            </a:r>
          </a:p>
          <a:p>
            <a:r>
              <a:rPr lang="en-GB" dirty="0" smtClean="0"/>
              <a:t> ...can be reduced... </a:t>
            </a:r>
          </a:p>
          <a:p>
            <a:r>
              <a:rPr lang="en-GB" dirty="0" smtClean="0"/>
              <a:t>...and mitigated... </a:t>
            </a:r>
          </a:p>
          <a:p>
            <a:r>
              <a:rPr lang="en-GB" dirty="0" smtClean="0"/>
              <a:t>...(and accepted)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When training:</a:t>
            </a:r>
          </a:p>
          <a:p>
            <a:r>
              <a:rPr lang="en-GB" dirty="0" smtClean="0"/>
              <a:t>Add </a:t>
            </a:r>
            <a:r>
              <a:rPr lang="en-GB" dirty="0" smtClean="0"/>
              <a:t>Clutter</a:t>
            </a:r>
          </a:p>
          <a:p>
            <a:r>
              <a:rPr lang="en-GB" dirty="0" smtClean="0"/>
              <a:t>Remove Clues</a:t>
            </a:r>
          </a:p>
          <a:p>
            <a:r>
              <a:rPr lang="en-GB" dirty="0" smtClean="0"/>
              <a:t>Lie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1026" name="Picture 2" descr="D:\BriefCloud\Seminars etc\Why are they shooting my pickup\photo_verybig_127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572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‘Technical’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699871" cy="513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37" y="1462477"/>
            <a:ext cx="7490971" cy="499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‘Technical’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‘Technical’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064896" cy="52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mbatreform.org/bsbunkerinkuwai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59711" y="1313849"/>
            <a:ext cx="6852649" cy="51394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HQ: What can we see?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Reports of a ‘Technical’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091855" cy="2729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6792"/>
            <a:ext cx="4653905" cy="30250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789289" cy="267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" y="3706297"/>
            <a:ext cx="4202271" cy="315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075240" cy="45262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600" dirty="0" smtClean="0"/>
              <a:t>Provenance: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Who, where, when, what, what...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…mark up presence…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/>
              <a:t>...and absence!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Express uncertainty </a:t>
            </a:r>
            <a:r>
              <a:rPr lang="en-GB" i="1" dirty="0" smtClean="0"/>
              <a:t>and </a:t>
            </a:r>
            <a:r>
              <a:rPr lang="en-GB" dirty="0" smtClean="0"/>
              <a:t>confidence</a:t>
            </a:r>
          </a:p>
          <a:p>
            <a:pPr lvl="1"/>
            <a:r>
              <a:rPr lang="en-GB" dirty="0" smtClean="0"/>
              <a:t>“I am </a:t>
            </a:r>
            <a:r>
              <a:rPr lang="en-GB" i="1" dirty="0" smtClean="0"/>
              <a:t>highly confident</a:t>
            </a:r>
            <a:r>
              <a:rPr lang="en-GB" dirty="0" smtClean="0"/>
              <a:t> that it is </a:t>
            </a:r>
            <a:r>
              <a:rPr lang="en-GB" i="1" dirty="0" smtClean="0"/>
              <a:t>unlikely that…”</a:t>
            </a:r>
          </a:p>
          <a:p>
            <a:pPr lvl="1"/>
            <a:r>
              <a:rPr lang="en-GB" dirty="0" smtClean="0"/>
              <a:t>“I am </a:t>
            </a:r>
            <a:r>
              <a:rPr lang="en-GB" i="1" dirty="0" smtClean="0"/>
              <a:t>somewhat confident</a:t>
            </a:r>
            <a:r>
              <a:rPr lang="en-GB" dirty="0" smtClean="0"/>
              <a:t> that it is </a:t>
            </a:r>
            <a:r>
              <a:rPr lang="en-GB" i="1" dirty="0" smtClean="0"/>
              <a:t>likely that...</a:t>
            </a:r>
            <a:r>
              <a:rPr lang="en-GB" dirty="0" smtClean="0"/>
              <a:t>”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Fixing it… or not…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860" y="980728"/>
            <a:ext cx="29071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32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mbatreform.org/bsbunkerinkuwai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1728192" cy="12961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Information Lurch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1591" y="1800423"/>
            <a:ext cx="492058" cy="5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996952"/>
            <a:ext cx="2060029" cy="154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D:\BriefCloud\Seminars etc\2013 ITEC\ArabWhit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276872"/>
            <a:ext cx="1026046" cy="1026046"/>
          </a:xfrm>
          <a:prstGeom prst="rect">
            <a:avLst/>
          </a:prstGeom>
          <a:noFill/>
        </p:spPr>
      </p:pic>
      <p:pic>
        <p:nvPicPr>
          <p:cNvPr id="32777" name="Picture 9" descr="D:\BriefCloud\Seminars etc\2013 ITEC\ArabYellow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149080"/>
            <a:ext cx="752475" cy="752475"/>
          </a:xfrm>
          <a:prstGeom prst="rect">
            <a:avLst/>
          </a:prstGeom>
          <a:noFill/>
        </p:spPr>
      </p:pic>
      <p:pic>
        <p:nvPicPr>
          <p:cNvPr id="32779" name="Picture 11" descr="D:\BriefCloud\Seminars etc\2013 ITEC\Headse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725144"/>
            <a:ext cx="1442016" cy="1080120"/>
          </a:xfrm>
          <a:prstGeom prst="rect">
            <a:avLst/>
          </a:prstGeom>
          <a:noFill/>
        </p:spPr>
      </p:pic>
      <p:pic>
        <p:nvPicPr>
          <p:cNvPr id="32780" name="Picture 12" descr="D:\BriefCloud\Seminars etc\2013 ITEC\Soldier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284984"/>
            <a:ext cx="752475" cy="752475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H="1">
            <a:off x="2267744" y="2276872"/>
            <a:ext cx="792088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267744" y="4293096"/>
            <a:ext cx="72008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67744" y="371703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995936" y="2348880"/>
            <a:ext cx="792088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067944" y="3140968"/>
            <a:ext cx="792088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95936" y="4581128"/>
            <a:ext cx="792088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20072" y="3429000"/>
            <a:ext cx="216024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4815475"/>
            <a:ext cx="2186415" cy="16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5940152" y="3212976"/>
            <a:ext cx="576064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579594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flipH="1">
            <a:off x="5724128" y="4221088"/>
            <a:ext cx="792088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220072" y="3429000"/>
            <a:ext cx="216024" cy="72008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796136" y="2348880"/>
            <a:ext cx="504056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139952" y="3933056"/>
            <a:ext cx="576064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Update rates</a:t>
            </a:r>
          </a:p>
          <a:p>
            <a:endParaRPr lang="en-GB" dirty="0" smtClean="0"/>
          </a:p>
          <a:p>
            <a:r>
              <a:rPr lang="en-GB" dirty="0" smtClean="0"/>
              <a:t>Go and have a look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Acceptable false positives, negatives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Acceptable failure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1503</TotalTime>
  <Words>1016</Words>
  <Application>Microsoft Office PowerPoint</Application>
  <PresentationFormat>On-screen Show (4:3)</PresentationFormat>
  <Paragraphs>144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Why are they shooting at my Pickup?</vt:lpstr>
      <vt:lpstr> ‘Technical’</vt:lpstr>
      <vt:lpstr>‘Technical’</vt:lpstr>
      <vt:lpstr>‘Technical’</vt:lpstr>
      <vt:lpstr>The HQ: What can we see?</vt:lpstr>
      <vt:lpstr> Reports of a ‘Technical’</vt:lpstr>
      <vt:lpstr>Fixing it… or not…</vt:lpstr>
      <vt:lpstr>Information Lurch</vt:lpstr>
      <vt:lpstr>Acceptable failure</vt:lpstr>
      <vt:lpstr>Training &amp; Simulation </vt:lpstr>
      <vt:lpstr>Summary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they shooting at my Pickup?</dc:title>
  <dc:creator>Martin</dc:creator>
  <cp:lastModifiedBy>Martin</cp:lastModifiedBy>
  <cp:revision>43</cp:revision>
  <dcterms:created xsi:type="dcterms:W3CDTF">2013-05-19T20:58:46Z</dcterms:created>
  <dcterms:modified xsi:type="dcterms:W3CDTF">2014-04-22T13:45:32Z</dcterms:modified>
</cp:coreProperties>
</file>